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1/25/2016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1/25/2016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1/25/2016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1/25/2016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1/25/2016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4.tif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2016" y="1449147"/>
            <a:ext cx="11014362" cy="2971051"/>
          </a:xfrm>
        </p:spPr>
        <p:txBody>
          <a:bodyPr/>
          <a:lstStyle/>
          <a:p>
            <a:r>
              <a:rPr lang="en-US" sz="4800" dirty="0"/>
              <a:t>Dual-Feature Warping-based Motion Model </a:t>
            </a:r>
            <a:r>
              <a:rPr lang="en-US" sz="4800" dirty="0" smtClean="0"/>
              <a:t>Estimation (ICCV2015)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Shiwei</a:t>
            </a:r>
            <a:r>
              <a:rPr lang="en-US" dirty="0"/>
              <a:t> </a:t>
            </a:r>
            <a:r>
              <a:rPr lang="en-US" dirty="0" smtClean="0"/>
              <a:t>Li, Lu Yuan, Jian Sun, Long </a:t>
            </a:r>
            <a:r>
              <a:rPr lang="en-US" dirty="0" err="1" smtClean="0"/>
              <a:t>Quan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89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Warping-based Motion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452" y="2379039"/>
            <a:ext cx="5676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Dual-feature Local Warps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0451" y="2935087"/>
            <a:ext cx="7712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Content-preserving warp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CPW</a:t>
            </a:r>
            <a:r>
              <a:rPr lang="zh-CN" altLang="en-US" dirty="0" smtClean="0"/>
              <a:t>）： </a:t>
            </a:r>
            <a:r>
              <a:rPr lang="en-US" altLang="zh-CN" dirty="0" smtClean="0"/>
              <a:t>Data term + Smoothness term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758" y="4049837"/>
            <a:ext cx="7349321" cy="26571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23702" y="3358637"/>
                <a:ext cx="3181512" cy="512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𝑝𝑜𝑖𝑛𝑡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02" y="3358637"/>
                <a:ext cx="3181512" cy="5121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4306774" y="3358637"/>
                <a:ext cx="6718378" cy="512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𝑠𝑚𝑜𝑜𝑡h𝑛𝑒𝑠𝑠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90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774" y="3358637"/>
                <a:ext cx="6718378" cy="5121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1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Warping-based Motion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452" y="2379039"/>
            <a:ext cx="5676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Dual-feature Local Warps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0452" y="3117972"/>
            <a:ext cx="145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Line term: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770608" y="2946819"/>
                <a:ext cx="4800225" cy="690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𝑙𝑖𝑛𝑒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ra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608" y="2946819"/>
                <a:ext cx="4800225" cy="6907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76" y="3764572"/>
            <a:ext cx="8274628" cy="292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9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Warping-based Motion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452" y="2379039"/>
            <a:ext cx="5676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Dual-feature Local Warps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0452" y="3018218"/>
            <a:ext cx="167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Total energy: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177933" y="3078615"/>
                <a:ext cx="4750916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𝑝𝑜𝑖𝑛𝑡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𝑙𝑖𝑛𝑒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𝑠𝑚𝑜𝑜𝑡h𝑛𝑒𝑠𝑠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933" y="3078615"/>
                <a:ext cx="4750916" cy="298415"/>
              </a:xfrm>
              <a:prstGeom prst="rect">
                <a:avLst/>
              </a:prstGeom>
              <a:blipFill>
                <a:blip r:embed="rId2"/>
                <a:stretch>
                  <a:fillRect l="-769" r="-1282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5214"/>
            <a:ext cx="12192000" cy="254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Quantitative Evaluation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452" y="2379039"/>
            <a:ext cx="5676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Numerical stability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05" y="3387723"/>
            <a:ext cx="11050587" cy="33159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0451" y="2929547"/>
            <a:ext cx="683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Synthesized data: perturbation on point and line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93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Quantitative Evaluation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452" y="2379039"/>
            <a:ext cx="5676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Numerical stability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50451" y="2929547"/>
            <a:ext cx="683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Condition number of the matrix for SVD decomposition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49" y="3455756"/>
            <a:ext cx="105537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6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Quantitative Evaluation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452" y="2379039"/>
            <a:ext cx="5676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Translational camera motion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50451" y="2853344"/>
            <a:ext cx="683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Synthesized </a:t>
            </a:r>
            <a:r>
              <a:rPr lang="en-US" altLang="zh-CN" dirty="0" smtClean="0"/>
              <a:t>data (points &amp; lines) + translational cameras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61" y="3370788"/>
            <a:ext cx="11612035" cy="335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5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Quantitative Evaluation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453" y="2379039"/>
            <a:ext cx="2633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Real Images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701328" y="2200688"/>
                <a:ext cx="4373633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𝐸𝑀𝑆𝐸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𝑁𝐶𝐶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328" y="2200688"/>
                <a:ext cx="4373633" cy="818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740" y="3082933"/>
            <a:ext cx="3897667" cy="36460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218" y="2379039"/>
            <a:ext cx="4676941" cy="43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1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Evaluation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453" y="2254344"/>
            <a:ext cx="5983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Image Stitching (indoor environments)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305" y="2807452"/>
            <a:ext cx="6223376" cy="38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2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 Evaluation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453" y="2345787"/>
            <a:ext cx="5983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Video Stabilization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95" y="3458095"/>
            <a:ext cx="5778048" cy="2386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501" y="3459193"/>
            <a:ext cx="5782888" cy="238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9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(limitation)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3891" y="2456759"/>
            <a:ext cx="4748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1.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Misalignments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due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lack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reliable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keypoints</a:t>
            </a:r>
            <a:r>
              <a:rPr lang="zh-CN" altLang="en-US" sz="2000" dirty="0" smtClean="0"/>
              <a:t>  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561679" y="2456759"/>
            <a:ext cx="5939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2.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Distortion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artifact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induced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flexible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warps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due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insufficient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corresponding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information</a:t>
            </a:r>
            <a:r>
              <a:rPr lang="zh-CN" altLang="en-US" sz="2000" dirty="0" smtClean="0"/>
              <a:t>  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66091"/>
            <a:ext cx="12202673" cy="33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0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(solution)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3891" y="2456759"/>
            <a:ext cx="4748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1.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Dual-features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keypoints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&amp;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lines)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561679" y="2456759"/>
            <a:ext cx="5939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2.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Line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preserving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flexible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warp</a:t>
            </a:r>
            <a:r>
              <a:rPr lang="zh-CN" altLang="en-US" sz="2000" dirty="0" smtClean="0"/>
              <a:t> 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6248"/>
            <a:ext cx="12192000" cy="34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5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Dual-features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keypoints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lines)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9830" y="2478793"/>
            <a:ext cx="2798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Parameterization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36424" y="3192789"/>
                <a:ext cx="6270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charset="0"/>
                            </a:rPr>
                            <m:t>0</m:t>
                          </m:r>
                        </m:sup>
                      </m:sSup>
                      <m:r>
                        <a:rPr lang="en-US" altLang="zh-CN" b="0" i="1" smtClean="0">
                          <a:latin typeface="Cambria Math" charset="0"/>
                        </a:rPr>
                        <m:t>,</m:t>
                      </m:r>
                      <m:r>
                        <a:rPr lang="zh-CN" altLang="en-US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</m:e>
                        <m:sup>
                          <m:r>
                            <a:rPr lang="en-US" altLang="zh-CN" b="0" i="1" smtClean="0">
                              <a:latin typeface="Cambria Math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424" y="3192789"/>
                <a:ext cx="627030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7767" t="-17778" r="-32039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65932" y="3192789"/>
            <a:ext cx="147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Endpoints: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09643" y="4047559"/>
                <a:ext cx="3331618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𝑑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i="1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i="1">
                                  <a:latin typeface="Cambria Math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𝐼</m:t>
                          </m:r>
                          <m:r>
                            <a:rPr lang="en-US" altLang="zh-CN" i="1">
                              <a:latin typeface="Cambria Math" charset="0"/>
                            </a:rPr>
                            <m:t>′)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643" y="4047559"/>
                <a:ext cx="3331618" cy="335413"/>
              </a:xfrm>
              <a:prstGeom prst="rect">
                <a:avLst/>
              </a:prstGeom>
              <a:blipFill rotWithShape="0">
                <a:blip r:embed="rId3"/>
                <a:stretch>
                  <a:fillRect l="-1099" r="-2015" b="-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205909" y="3677919"/>
                <a:ext cx="10944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𝐼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ℳ</m:t>
                      </m:r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∘</m:t>
                      </m:r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09" y="3677919"/>
                <a:ext cx="1094402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3911" r="-335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65931" y="3631753"/>
            <a:ext cx="235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transformation: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92" y="4738546"/>
            <a:ext cx="5700969" cy="166451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5931" y="4061900"/>
            <a:ext cx="243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distance: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924101" y="3198079"/>
                <a:ext cx="4554259" cy="543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</m:e>
                      </m:acc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altLang="zh-CN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altLang="zh-CN" b="0" i="1" smtClean="0"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  <m:r>
                            <a:rPr lang="en-US" altLang="zh-CN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101" y="3198079"/>
                <a:ext cx="4554259" cy="543418"/>
              </a:xfrm>
              <a:prstGeom prst="rect">
                <a:avLst/>
              </a:prstGeom>
              <a:blipFill rotWithShape="0">
                <a:blip r:embed="rId6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034269" y="3907947"/>
                <a:ext cx="12257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ℳ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∘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269" y="3907947"/>
                <a:ext cx="122572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980" t="-15217" r="-995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588370" y="3901124"/>
                <a:ext cx="1130566" cy="313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𝐼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ℳ</m:t>
                      </m:r>
                      <m:r>
                        <a:rPr lang="en-US" altLang="zh-CN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∘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370" y="3901124"/>
                <a:ext cx="1130566" cy="313227"/>
              </a:xfrm>
              <a:prstGeom prst="rect">
                <a:avLst/>
              </a:prstGeom>
              <a:blipFill rotWithShape="0">
                <a:blip r:embed="rId8"/>
                <a:stretch>
                  <a:fillRect l="-3784" t="-21569" r="-2703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6920649" y="2478792"/>
            <a:ext cx="2798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Energy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77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Dual-features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keypoints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lines)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453" y="2478793"/>
            <a:ext cx="474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Line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detection and matching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0451" y="3184476"/>
            <a:ext cx="289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 Detection:  </a:t>
            </a:r>
            <a:r>
              <a:rPr lang="en-US" altLang="zh-CN" dirty="0" err="1" smtClean="0"/>
              <a:t>EDLine</a:t>
            </a:r>
            <a:r>
              <a:rPr lang="en-US" altLang="zh-CN" dirty="0" smtClean="0"/>
              <a:t> [1]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99113" y="6272978"/>
            <a:ext cx="95928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[1] C</a:t>
            </a:r>
            <a:r>
              <a:rPr lang="en-US" sz="1000" dirty="0"/>
              <a:t>. </a:t>
            </a:r>
            <a:r>
              <a:rPr lang="en-US" sz="1000" dirty="0" err="1"/>
              <a:t>Akinlar</a:t>
            </a:r>
            <a:r>
              <a:rPr lang="en-US" sz="1000" dirty="0"/>
              <a:t> and C. </a:t>
            </a:r>
            <a:r>
              <a:rPr lang="en-US" sz="1000" dirty="0" err="1"/>
              <a:t>Topal</a:t>
            </a:r>
            <a:r>
              <a:rPr lang="en-US" sz="1000" dirty="0"/>
              <a:t>. </a:t>
            </a:r>
            <a:r>
              <a:rPr lang="en-US" sz="1000" dirty="0" err="1"/>
              <a:t>Edlines</a:t>
            </a:r>
            <a:r>
              <a:rPr lang="en-US" sz="1000" dirty="0"/>
              <a:t>: A real-time line </a:t>
            </a:r>
            <a:r>
              <a:rPr lang="en-US" sz="1000" dirty="0" smtClean="0"/>
              <a:t>segment detector </a:t>
            </a:r>
            <a:r>
              <a:rPr lang="en-US" sz="1000" dirty="0"/>
              <a:t>with a false detection </a:t>
            </a:r>
            <a:r>
              <a:rPr lang="en-US" sz="1000" dirty="0" smtClean="0"/>
              <a:t>control. Pattern Recognition Letters</a:t>
            </a:r>
            <a:r>
              <a:rPr lang="en-US" sz="1000" dirty="0"/>
              <a:t>., 32(13):1633–1642, 2011.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0450" y="3632281"/>
            <a:ext cx="607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 Matching:  LSR (Line Supporting Region) &amp; MSLD [2]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599113" y="6520336"/>
            <a:ext cx="80245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[2] Z</a:t>
            </a:r>
            <a:r>
              <a:rPr lang="en-US" sz="1000" dirty="0"/>
              <a:t>. Wang, F. Wu, and Z. Hu. </a:t>
            </a:r>
            <a:r>
              <a:rPr lang="en-US" sz="1000" dirty="0" err="1"/>
              <a:t>Msld</a:t>
            </a:r>
            <a:r>
              <a:rPr lang="en-US" sz="1000" dirty="0"/>
              <a:t>: A robust descriptor </a:t>
            </a:r>
            <a:r>
              <a:rPr lang="en-US" sz="1000" dirty="0" smtClean="0"/>
              <a:t>for line </a:t>
            </a:r>
            <a:r>
              <a:rPr lang="en-US" sz="1000" dirty="0"/>
              <a:t>matching. Pattern Recognition Letters., 42(5):</a:t>
            </a:r>
            <a:r>
              <a:rPr lang="en-US" sz="1000" dirty="0" smtClean="0"/>
              <a:t>941–953, 2009</a:t>
            </a:r>
            <a:r>
              <a:rPr lang="en-US" sz="1000" dirty="0"/>
              <a:t>.</a:t>
            </a:r>
            <a:endParaRPr lang="en-US" sz="1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23" y="4352368"/>
            <a:ext cx="5860588" cy="14166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305" y="2304930"/>
            <a:ext cx="5436523" cy="346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4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Warping-based Motion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452" y="2478793"/>
            <a:ext cx="5676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Dual-feature </a:t>
            </a:r>
            <a:r>
              <a:rPr lang="en-US" altLang="zh-CN" sz="2400" dirty="0" err="1" smtClean="0"/>
              <a:t>Homography</a:t>
            </a:r>
            <a:r>
              <a:rPr lang="en-US" altLang="zh-CN" sz="2400" dirty="0" smtClean="0"/>
              <a:t> Estimation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0451" y="3367353"/>
            <a:ext cx="289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 Geometric Distance: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341720" y="3123335"/>
                <a:ext cx="4775603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720" y="3123335"/>
                <a:ext cx="4775603" cy="891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50451" y="4304109"/>
            <a:ext cx="289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 Algebraic Distance: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3341720" y="4209202"/>
                <a:ext cx="5078442" cy="11063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0,1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 smtClean="0"/>
              </a:p>
              <a:p>
                <a:r>
                  <a:rPr lang="en-US" dirty="0" smtClean="0"/>
                  <a:t>     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720" y="4209202"/>
                <a:ext cx="5078442" cy="1106329"/>
              </a:xfrm>
              <a:prstGeom prst="rect">
                <a:avLst/>
              </a:prstGeom>
              <a:blipFill>
                <a:blip r:embed="rId3"/>
                <a:stretch>
                  <a:fillRect b="-5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urved Left Arrow 13"/>
          <p:cNvSpPr/>
          <p:nvPr/>
        </p:nvSpPr>
        <p:spPr>
          <a:xfrm>
            <a:off x="8836429" y="3458095"/>
            <a:ext cx="623455" cy="143810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267585" y="5627865"/>
                <a:ext cx="5340821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5" y="5627865"/>
                <a:ext cx="5340821" cy="616387"/>
              </a:xfrm>
              <a:prstGeom prst="rect">
                <a:avLst/>
              </a:prstGeom>
              <a:blipFill>
                <a:blip r:embed="rId4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642174" y="5627865"/>
                <a:ext cx="6272679" cy="6875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174" y="5627865"/>
                <a:ext cx="6272679" cy="6875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3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Warping-based Motion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452" y="2379039"/>
            <a:ext cx="5676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Dual-feature </a:t>
            </a:r>
            <a:r>
              <a:rPr lang="en-US" altLang="zh-CN" sz="2400" dirty="0" err="1" smtClean="0"/>
              <a:t>Homography</a:t>
            </a:r>
            <a:r>
              <a:rPr lang="en-US" altLang="zh-CN" sz="2400" dirty="0" smtClean="0"/>
              <a:t> Estimation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0452" y="3043156"/>
            <a:ext cx="175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 Balancing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0451" y="3632281"/>
            <a:ext cx="219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Algebraic residual: 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48642" y="4215569"/>
                <a:ext cx="2274662" cy="277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2" y="4215569"/>
                <a:ext cx="2274662" cy="277255"/>
              </a:xfrm>
              <a:prstGeom prst="rect">
                <a:avLst/>
              </a:prstGeom>
              <a:blipFill>
                <a:blip r:embed="rId2"/>
                <a:stretch>
                  <a:fillRect t="-2222" r="-134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2823304" y="4199199"/>
                <a:ext cx="4832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/>
                  <a:t>(i.e., the geometric distance multiplying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600" dirty="0" smtClean="0"/>
                  <a:t>)</a:t>
                </a:r>
                <a:endParaRPr lang="en-US" sz="16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304" y="4199199"/>
                <a:ext cx="4832718" cy="338554"/>
              </a:xfrm>
              <a:prstGeom prst="rect">
                <a:avLst/>
              </a:prstGeom>
              <a:blipFill>
                <a:blip r:embed="rId3"/>
                <a:stretch>
                  <a:fillRect l="-631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548642" y="5832614"/>
                <a:ext cx="5556265" cy="618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2" y="5832614"/>
                <a:ext cx="5556265" cy="618374"/>
              </a:xfrm>
              <a:prstGeom prst="rect">
                <a:avLst/>
              </a:prstGeom>
              <a:blipFill>
                <a:blip r:embed="rId4"/>
                <a:stretch>
                  <a:fillRect t="-1980" b="-5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Up-Down Arrow 7"/>
          <p:cNvSpPr/>
          <p:nvPr/>
        </p:nvSpPr>
        <p:spPr>
          <a:xfrm>
            <a:off x="3033839" y="4732830"/>
            <a:ext cx="585869" cy="89855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5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Warping-based Motion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452" y="2379039"/>
            <a:ext cx="5676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Dual-feature </a:t>
            </a:r>
            <a:r>
              <a:rPr lang="en-US" altLang="zh-CN" sz="2400" dirty="0" err="1" smtClean="0"/>
              <a:t>Homography</a:t>
            </a:r>
            <a:r>
              <a:rPr lang="en-US" altLang="zh-CN" sz="2400" dirty="0" smtClean="0"/>
              <a:t> Estimation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450452" y="3040828"/>
            <a:ext cx="5019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 Normalization (Hartley’s normalization)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887" y="2840703"/>
            <a:ext cx="5330019" cy="365984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0452" y="3579385"/>
            <a:ext cx="5858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2.1 Source image</a:t>
            </a:r>
            <a:r>
              <a:rPr lang="en-US" altLang="zh-CN" sz="1600" dirty="0" smtClean="0"/>
              <a:t>: (x, y, u, v) only points and endpoints 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450452" y="4556867"/>
            <a:ext cx="5244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2.2 Target image</a:t>
            </a:r>
            <a:r>
              <a:rPr lang="en-US" altLang="zh-CN" sz="1600" dirty="0" smtClean="0"/>
              <a:t>: (x’, y’, a’, b’, c’) points and lines 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851624" y="3994952"/>
            <a:ext cx="4451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Points &amp; Endpoints</a:t>
            </a:r>
            <a:r>
              <a:rPr lang="zh-CN" altLang="en-US" sz="1400" dirty="0" smtClean="0"/>
              <a:t>： </a:t>
            </a:r>
            <a:r>
              <a:rPr lang="en-US" sz="1400" dirty="0" smtClean="0"/>
              <a:t>“average point” is (1, 1, 1)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851625" y="5111630"/>
            <a:ext cx="3188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Point: “average point” is (1, 1, 1)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851623" y="5625791"/>
                <a:ext cx="5856748" cy="717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Line: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</m:t>
                    </m:r>
                  </m:oMath>
                </a14:m>
                <a:r>
                  <a:rPr lang="en-US" sz="1400" dirty="0" smtClean="0"/>
                  <a:t> “average </a:t>
                </a:r>
                <a:r>
                  <a:rPr lang="en-US" altLang="zh-CN" sz="1400" dirty="0" smtClean="0"/>
                  <a:t>distance</a:t>
                </a:r>
                <a:r>
                  <a:rPr lang="en-US" sz="1400" dirty="0" smtClean="0"/>
                  <a:t>” to origin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23" y="5625791"/>
                <a:ext cx="5856748" cy="717889"/>
              </a:xfrm>
              <a:prstGeom prst="rect">
                <a:avLst/>
              </a:prstGeom>
              <a:blipFill>
                <a:blip r:embed="rId3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51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Warping-based Motion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0452" y="2379039"/>
            <a:ext cx="5676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Dual-feature </a:t>
            </a:r>
            <a:r>
              <a:rPr lang="en-US" altLang="zh-CN" sz="2400" dirty="0" err="1" smtClean="0"/>
              <a:t>Homography</a:t>
            </a:r>
            <a:r>
              <a:rPr lang="en-US" altLang="zh-CN" sz="2400" dirty="0" smtClean="0"/>
              <a:t> Estimation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0451" y="3043156"/>
            <a:ext cx="390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 Robust Estimation </a:t>
            </a:r>
            <a:r>
              <a:rPr lang="zh-CN" altLang="en-US" dirty="0"/>
              <a:t>（</a:t>
            </a:r>
            <a:r>
              <a:rPr lang="en-US" altLang="zh-CN" dirty="0" smtClean="0"/>
              <a:t>RANSAC 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0451" y="3632281"/>
            <a:ext cx="219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Fitting error for point:  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734889" y="3603790"/>
                <a:ext cx="2234522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889" y="3603790"/>
                <a:ext cx="2234522" cy="335413"/>
              </a:xfrm>
              <a:prstGeom prst="rect">
                <a:avLst/>
              </a:prstGeom>
              <a:blipFill>
                <a:blip r:embed="rId2"/>
                <a:stretch>
                  <a:fillRect l="-1913" t="-1818" r="-3279" b="-3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50451" y="4453447"/>
            <a:ext cx="219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Fitting error for line:  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685009" y="4175574"/>
                <a:ext cx="3424591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009" y="4175574"/>
                <a:ext cx="3424591" cy="818366"/>
              </a:xfrm>
              <a:prstGeom prst="rect">
                <a:avLst/>
              </a:prstGeom>
              <a:blipFill>
                <a:blip r:embed="rId3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50451" y="5307275"/>
            <a:ext cx="809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 inliers of dual-feature will be further used for local warp estimation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58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375</TotalTime>
  <Words>432</Words>
  <Application>Microsoft Office PowerPoint</Application>
  <PresentationFormat>Widescreen</PresentationFormat>
  <Paragraphs>87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宋体</vt:lpstr>
      <vt:lpstr>Cambria Math</vt:lpstr>
      <vt:lpstr>Century Gothic</vt:lpstr>
      <vt:lpstr>Wingdings 2</vt:lpstr>
      <vt:lpstr>Quotable</vt:lpstr>
      <vt:lpstr>Dual-Feature Warping-based Motion Model Estimation (ICCV2015)</vt:lpstr>
      <vt:lpstr>Motivation (limitation)</vt:lpstr>
      <vt:lpstr>Motivation (solution)</vt:lpstr>
      <vt:lpstr>Dual-features (keypoints &amp; lines)</vt:lpstr>
      <vt:lpstr>Dual-features (keypoints &amp; lines)</vt:lpstr>
      <vt:lpstr>Warping-based Motion Model</vt:lpstr>
      <vt:lpstr>Warping-based Motion Model</vt:lpstr>
      <vt:lpstr>Warping-based Motion Model</vt:lpstr>
      <vt:lpstr>Warping-based Motion Model</vt:lpstr>
      <vt:lpstr>Warping-based Motion Model</vt:lpstr>
      <vt:lpstr>Warping-based Motion Model</vt:lpstr>
      <vt:lpstr>Warping-based Motion Model</vt:lpstr>
      <vt:lpstr>Quantitative Evaluation</vt:lpstr>
      <vt:lpstr>Quantitative Evaluation</vt:lpstr>
      <vt:lpstr>Quantitative Evaluation</vt:lpstr>
      <vt:lpstr>Quantitative Evaluation</vt:lpstr>
      <vt:lpstr>Qualitative Evaluation</vt:lpstr>
      <vt:lpstr>Qualitative Evaluation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Dual-Feature Warping-based Motion Model Estimation (ICCV2015)</dc:title>
  <dc:creator>Kaimo Lin</dc:creator>
  <cp:lastModifiedBy>Kaimo Lin</cp:lastModifiedBy>
  <cp:revision>40</cp:revision>
  <dcterms:created xsi:type="dcterms:W3CDTF">2016-01-23T04:27:17Z</dcterms:created>
  <dcterms:modified xsi:type="dcterms:W3CDTF">2016-01-25T05:16:12Z</dcterms:modified>
</cp:coreProperties>
</file>